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723" r:id="rId3"/>
    <p:sldMasterId id="2147483821" r:id="rId4"/>
    <p:sldMasterId id="2147483847" r:id="rId5"/>
  </p:sldMasterIdLst>
  <p:notesMasterIdLst>
    <p:notesMasterId r:id="rId33"/>
  </p:notesMasterIdLst>
  <p:handoutMasterIdLst>
    <p:handoutMasterId r:id="rId34"/>
  </p:handoutMasterIdLst>
  <p:sldIdLst>
    <p:sldId id="478" r:id="rId6"/>
    <p:sldId id="513" r:id="rId7"/>
    <p:sldId id="485" r:id="rId8"/>
    <p:sldId id="491" r:id="rId9"/>
    <p:sldId id="479" r:id="rId10"/>
    <p:sldId id="492" r:id="rId11"/>
    <p:sldId id="494" r:id="rId12"/>
    <p:sldId id="493" r:id="rId13"/>
    <p:sldId id="498" r:id="rId14"/>
    <p:sldId id="495" r:id="rId15"/>
    <p:sldId id="501" r:id="rId16"/>
    <p:sldId id="496" r:id="rId17"/>
    <p:sldId id="499" r:id="rId18"/>
    <p:sldId id="505" r:id="rId19"/>
    <p:sldId id="483" r:id="rId20"/>
    <p:sldId id="482" r:id="rId21"/>
    <p:sldId id="488" r:id="rId22"/>
    <p:sldId id="487" r:id="rId23"/>
    <p:sldId id="486" r:id="rId24"/>
    <p:sldId id="503" r:id="rId25"/>
    <p:sldId id="504" r:id="rId26"/>
    <p:sldId id="507" r:id="rId27"/>
    <p:sldId id="506" r:id="rId28"/>
    <p:sldId id="512" r:id="rId29"/>
    <p:sldId id="515" r:id="rId30"/>
    <p:sldId id="514" r:id="rId31"/>
    <p:sldId id="516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Verdana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Verdana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Verdana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Verdana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Verdana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Verdana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Verdana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Verdana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Verdana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00"/>
    <a:srgbClr val="008000"/>
    <a:srgbClr val="BCE2BD"/>
    <a:srgbClr val="898556"/>
    <a:srgbClr val="99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448" autoAdjust="0"/>
    <p:restoredTop sz="94624" autoAdjust="0"/>
  </p:normalViewPr>
  <p:slideViewPr>
    <p:cSldViewPr>
      <p:cViewPr varScale="1">
        <p:scale>
          <a:sx n="112" d="100"/>
          <a:sy n="112" d="100"/>
        </p:scale>
        <p:origin x="-864" y="-78"/>
      </p:cViewPr>
      <p:guideLst>
        <p:guide orient="horz" pos="2160"/>
        <p:guide orient="horz" pos="1152"/>
        <p:guide pos="2880"/>
      </p:guideLst>
    </p:cSldViewPr>
  </p:slideViewPr>
  <p:outlineViewPr>
    <p:cViewPr>
      <p:scale>
        <a:sx n="33" d="100"/>
        <a:sy n="33" d="100"/>
      </p:scale>
      <p:origin x="0" y="58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 varScale="1">
        <p:scale>
          <a:sx n="54" d="100"/>
          <a:sy n="54" d="100"/>
        </p:scale>
        <p:origin x="-2508" y="-9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332164" y="9120188"/>
            <a:ext cx="64928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15" tIns="48458" rIns="96915" bIns="48458" numCol="1" anchor="b" anchorCtr="0" compatLnSpc="1">
            <a:prstTxWarp prst="textNoShape">
              <a:avLst/>
            </a:prstTxWarp>
          </a:bodyPr>
          <a:lstStyle>
            <a:lvl1pPr algn="ctr" defTabSz="969939" eaLnBrk="0" hangingPunct="0">
              <a:defRPr sz="700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  <a:cs typeface="Arial" charset="0"/>
              </a:defRPr>
            </a:lvl1pPr>
          </a:lstStyle>
          <a:p>
            <a:pPr>
              <a:defRPr/>
            </a:pPr>
            <a:fld id="{B9329611-1E80-471B-A12B-DDFD0C22BC0A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7315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435" tIns="51218" rIns="102435" bIns="51218" numCol="1" anchor="t" anchorCtr="0" compatLnSpc="1">
            <a:prstTxWarp prst="textNoShape">
              <a:avLst/>
            </a:prstTxWarp>
          </a:bodyPr>
          <a:lstStyle>
            <a:lvl1pPr defTabSz="1023913" eaLnBrk="0" hangingPunct="0">
              <a:defRPr sz="1400" b="1">
                <a:solidFill>
                  <a:schemeClr val="tx1"/>
                </a:solidFill>
                <a:ea typeface="ヒラギノ角ゴ Pro W3" pitchFamily="1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Chapter 6. Managing the Project Budget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094788"/>
            <a:ext cx="30067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435" tIns="51218" rIns="102435" bIns="51218" numCol="1" anchor="b" anchorCtr="0" compatLnSpc="1">
            <a:prstTxWarp prst="textNoShape">
              <a:avLst/>
            </a:prstTxWarp>
          </a:bodyPr>
          <a:lstStyle>
            <a:lvl1pPr defTabSz="1023913" eaLnBrk="0" hangingPunct="0">
              <a:defRPr sz="70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100218 120VC Guideline Training – Managing the Project Budget (Part 1 of 2).ppt</a:t>
            </a:r>
          </a:p>
          <a:p>
            <a:pPr>
              <a:defRPr/>
            </a:pPr>
            <a:r>
              <a:rPr lang="en-US" dirty="0"/>
              <a:t>Template 100129</a:t>
            </a:r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2435" tIns="51218" rIns="102435" bIns="51218" numCol="1" anchor="b" anchorCtr="0" compatLnSpc="1">
            <a:prstTxWarp prst="textNoShape">
              <a:avLst/>
            </a:prstTxWarp>
          </a:bodyPr>
          <a:lstStyle>
            <a:lvl1pPr algn="r" defTabSz="1023913" eaLnBrk="0" hangingPunct="0">
              <a:defRPr sz="70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120VC Holdings, Inc. All rights reserved.</a:t>
            </a:r>
          </a:p>
          <a:p>
            <a:pPr>
              <a:defRPr/>
            </a:pPr>
            <a:r>
              <a:rPr lang="en-US" dirty="0"/>
              <a:t>Patent pending. </a:t>
            </a:r>
          </a:p>
        </p:txBody>
      </p:sp>
    </p:spTree>
    <p:extLst>
      <p:ext uri="{BB962C8B-B14F-4D97-AF65-F5344CB8AC3E}">
        <p14:creationId xmlns:p14="http://schemas.microsoft.com/office/powerpoint/2010/main" val="239092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15" tIns="48458" rIns="96915" bIns="48458" numCol="1" anchor="t" anchorCtr="0" compatLnSpc="1">
            <a:prstTxWarp prst="textNoShape">
              <a:avLst/>
            </a:prstTxWarp>
          </a:bodyPr>
          <a:lstStyle>
            <a:lvl1pPr defTabSz="969939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6" y="1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15" tIns="48458" rIns="96915" bIns="48458" numCol="1" anchor="t" anchorCtr="0" compatLnSpc="1">
            <a:prstTxWarp prst="textNoShape">
              <a:avLst/>
            </a:prstTxWarp>
          </a:bodyPr>
          <a:lstStyle>
            <a:lvl1pPr algn="r" defTabSz="969939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8"/>
            <a:ext cx="58515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15" tIns="48458" rIns="96915" bIns="48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0"/>
            <a:endParaRPr lang="en-US" noProof="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8601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15" tIns="48458" rIns="96915" bIns="48458" numCol="1" anchor="b" anchorCtr="0" compatLnSpc="1">
            <a:prstTxWarp prst="textNoShape">
              <a:avLst/>
            </a:prstTxWarp>
          </a:bodyPr>
          <a:lstStyle>
            <a:lvl1pPr defTabSz="969939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6" y="9118601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15" tIns="48458" rIns="96915" bIns="48458" numCol="1" anchor="b" anchorCtr="0" compatLnSpc="1">
            <a:prstTxWarp prst="textNoShape">
              <a:avLst/>
            </a:prstTxWarp>
          </a:bodyPr>
          <a:lstStyle>
            <a:lvl1pPr algn="r" defTabSz="969939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6B6948-A8C9-4095-8B58-4510913C2A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65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198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7467600" cy="1752600"/>
          </a:xfrm>
        </p:spPr>
        <p:txBody>
          <a:bodyPr lIns="0" tIns="0" rIns="0" bIns="0"/>
          <a:lstStyle>
            <a:lvl1pPr marL="457200" indent="0">
              <a:lnSpc>
                <a:spcPct val="170000"/>
              </a:lnSpc>
              <a:buClr>
                <a:srgbClr val="535E29"/>
              </a:buCl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1905001"/>
            <a:ext cx="7467600" cy="1165225"/>
          </a:xfrm>
        </p:spPr>
        <p:txBody>
          <a:bodyPr lIns="0" tIns="0" rIns="0" bIns="0" anchor="b"/>
          <a:lstStyle>
            <a:lvl1pPr marL="457200" indent="0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© 2010 120VC Holdings,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01730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 txBox="1">
            <a:spLocks noChangeArrowheads="1"/>
          </p:cNvSpPr>
          <p:nvPr userDrawn="1"/>
        </p:nvSpPr>
        <p:spPr>
          <a:xfrm>
            <a:off x="468313" y="6492875"/>
            <a:ext cx="3798887" cy="228600"/>
          </a:xfrm>
          <a:prstGeom prst="rect">
            <a:avLst/>
          </a:prstGeom>
          <a:ln/>
        </p:spPr>
        <p:txBody>
          <a:bodyPr/>
          <a:lstStyle>
            <a:lvl1pPr>
              <a:defRPr lang="en-US" sz="1100" b="0" smtClean="0"/>
            </a:lvl1pPr>
          </a:lstStyle>
          <a:p>
            <a:pPr>
              <a:defRPr/>
            </a:pPr>
            <a:r>
              <a:rPr dirty="0">
                <a:latin typeface="+mn-lt"/>
                <a:cs typeface="Arial" charset="0"/>
              </a:rPr>
              <a:t>© 2010 120VC Holdings, Inc. All rights reserved 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066800"/>
            <a:ext cx="2076451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066800"/>
            <a:ext cx="6076951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6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305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905000"/>
            <a:ext cx="40767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1" y="1905000"/>
            <a:ext cx="40767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© 2010 120VC Holdings,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88383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305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83058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3058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© 2010 120VC Holdings,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387043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1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313" y="6477000"/>
            <a:ext cx="12192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269AE08-1166-4C2B-A23E-D8F6DB9AD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57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313" y="6477000"/>
            <a:ext cx="12192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4B04A9C-8250-42E9-A31B-6D6F31536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2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313" y="6477000"/>
            <a:ext cx="12192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F6F11A0-18C8-44E9-A89E-7ABB9B934A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69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313" y="6477000"/>
            <a:ext cx="12192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507C935-54E7-45C7-8507-26A9549DB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2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16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313" y="6477000"/>
            <a:ext cx="12192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6AF40AA-E7C7-4298-A9B7-1F9B20920C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18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313" y="6477000"/>
            <a:ext cx="12192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F09F970-9AA5-4B51-9180-87E7C3E35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72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313" y="6477000"/>
            <a:ext cx="12192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9D2839A-2D7B-44FC-BB16-CA3D215A2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62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313" y="6477000"/>
            <a:ext cx="12192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D7F9A46-1D91-4EE2-BD0A-DD463DFF6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94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600201"/>
            <a:ext cx="2076451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1"/>
            <a:ext cx="607695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313" y="6477000"/>
            <a:ext cx="12192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39E63A2-29AC-4879-BBE5-57F25BFC8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68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C29E-3DBF-41B0-960C-E0B96C92D3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9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AC77D-141F-4A24-8495-E801154D3E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73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F4D8F-07FD-47BB-918D-A7181A12BE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8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5C41F-6F51-43D9-83C6-9B22941F5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22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DC6A-84D8-4732-9091-791D5957B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5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© 2010 120VC Holdings,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281480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3DF39-82DE-4828-B929-6332F4D31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19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214D4-C2A8-47E4-B0A4-DB270EA14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38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AE70-B7E1-4095-85BC-7893D0B17A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61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6F8EB-206A-46A2-B87F-91E430B7E1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83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5FA5-247C-47DE-A4A3-BC235AFF26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13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600201"/>
            <a:ext cx="2076451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1"/>
            <a:ext cx="607695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48ED-AE2F-42A4-A897-06C0C92B0E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A5296-AB1C-449A-A7C3-8CDA2CF65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75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0003F-D857-4426-8FB0-5E45064E6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09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1936-99D1-47C3-B13C-FD3E16636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58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2076-35C6-410F-A6A3-50FAD4C03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2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905000"/>
            <a:ext cx="40767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1" y="1905000"/>
            <a:ext cx="40767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© 2010 120VC Holdings,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923372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C5A0D-7D30-4250-8608-586938E36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03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1A7A9-7A78-48F8-A77B-172BD7571D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83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D14C2-15C3-4E49-AA50-6B2C6FDF69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09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8A955-FE5A-425B-970A-AEBA848FCB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7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2139-4F00-4E0E-8D46-BCF946776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78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F3235-6546-40F8-988A-4F3453DDF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600201"/>
            <a:ext cx="2076451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1"/>
            <a:ext cx="607695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0C0C9-F20C-477F-8EB9-86C0573F3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22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38323-C5BC-4EAE-A996-9E4D96D257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79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1BA34-611E-4800-98AC-E10FB6244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269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69B43-D29F-4D73-8333-ADA89C81D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7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© 2010 120VC Holdings,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9930275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1487-E83B-46CC-A81D-F9DCA2E60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05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59402-7060-4405-9F38-CFA93B2C0C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06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3E794-52A5-4687-B34F-523AD3C16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29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58B9-477D-4802-B000-5621749AD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14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AAB53-AE50-4359-89A4-E8A23A311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79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F2520-C3C7-4890-A9A1-EBEA9FA21C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707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3DBAD-2B14-4BAE-B6E4-D5AF6AEB9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87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600201"/>
            <a:ext cx="2076451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1"/>
            <a:ext cx="607695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04F25-B350-4ECC-9394-8D6568DC84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9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© 2010 120VC Holdings,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4903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© 2010 120VC Holdings,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29615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© 2010 120VC Holdings,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41629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© 2010 120VC Holdings,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31757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S.PPT.2.ps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66800"/>
            <a:ext cx="830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313" y="6492875"/>
            <a:ext cx="3798887" cy="228600"/>
          </a:xfrm>
          <a:prstGeom prst="rect">
            <a:avLst/>
          </a:prstGeom>
          <a:ln/>
        </p:spPr>
        <p:txBody>
          <a:bodyPr/>
          <a:lstStyle>
            <a:lvl1pPr>
              <a:defRPr lang="en-US" sz="1100" b="0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2014 120VC Holdings, Inc. All rights reserved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6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  <p:sldLayoutId id="2147487214" r:id="rId8"/>
    <p:sldLayoutId id="2147487215" r:id="rId9"/>
    <p:sldLayoutId id="2147487216" r:id="rId10"/>
    <p:sldLayoutId id="2147487267" r:id="rId11"/>
    <p:sldLayoutId id="2147487217" r:id="rId12"/>
    <p:sldLayoutId id="214748721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228600" indent="-228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marL="228600" indent="-228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34" charset="-128"/>
        </a:defRPr>
      </a:lvl2pPr>
      <a:lvl3pPr marL="228600" indent="-228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34" charset="-128"/>
        </a:defRPr>
      </a:lvl3pPr>
      <a:lvl4pPr marL="228600" indent="-228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34" charset="-128"/>
        </a:defRPr>
      </a:lvl4pPr>
      <a:lvl5pPr marL="228600" indent="-228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34" charset="-128"/>
        </a:defRPr>
      </a:lvl5pPr>
      <a:lvl6pPr marL="685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34" charset="-128"/>
        </a:defRPr>
      </a:lvl6pPr>
      <a:lvl7pPr marL="11430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34" charset="-128"/>
        </a:defRPr>
      </a:lvl7pPr>
      <a:lvl8pPr marL="1600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34" charset="-128"/>
        </a:defRPr>
      </a:lvl8pPr>
      <a:lvl9pPr marL="2057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571500" indent="-342900" algn="l" rtl="0" eaLnBrk="1" fontAlgn="base" hangingPunct="1">
        <a:spcBef>
          <a:spcPct val="10000"/>
        </a:spcBef>
        <a:spcAft>
          <a:spcPct val="0"/>
        </a:spcAft>
        <a:buClr>
          <a:srgbClr val="898556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28575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1314450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SzPct val="9000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57350" indent="-228600" algn="l" rtl="0" eaLnBrk="1" fontAlgn="base" hangingPunct="1">
        <a:spcBef>
          <a:spcPct val="10000"/>
        </a:spcBef>
        <a:spcAft>
          <a:spcPct val="0"/>
        </a:spcAft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10000"/>
        </a:spcBef>
        <a:spcAft>
          <a:spcPct val="0"/>
        </a:spcAft>
        <a:buSzPct val="70000"/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10000"/>
        </a:spcBef>
        <a:spcAft>
          <a:spcPct val="0"/>
        </a:spcAft>
        <a:buSzPct val="7000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10000"/>
        </a:spcBef>
        <a:spcAft>
          <a:spcPct val="0"/>
        </a:spcAft>
        <a:buSzPct val="7000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10000"/>
        </a:spcBef>
        <a:spcAft>
          <a:spcPct val="0"/>
        </a:spcAft>
        <a:buSzPct val="7000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10000"/>
        </a:spcBef>
        <a:spcAft>
          <a:spcPct val="0"/>
        </a:spcAft>
        <a:buSzPct val="7000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Section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19" r:id="rId1"/>
    <p:sldLayoutId id="2147487220" r:id="rId2"/>
    <p:sldLayoutId id="2147487268" r:id="rId3"/>
    <p:sldLayoutId id="2147487269" r:id="rId4"/>
    <p:sldLayoutId id="2147487270" r:id="rId5"/>
    <p:sldLayoutId id="2147487271" r:id="rId6"/>
    <p:sldLayoutId id="2147487272" r:id="rId7"/>
    <p:sldLayoutId id="2147487273" r:id="rId8"/>
    <p:sldLayoutId id="2147487274" r:id="rId9"/>
    <p:sldLayoutId id="2147487275" r:id="rId10"/>
    <p:sldLayoutId id="2147487276" r:id="rId11"/>
  </p:sldLayoutIdLst>
  <p:hf hdr="0" ftr="0" dt="0"/>
  <p:txStyles>
    <p:titleStyle>
      <a:lvl1pPr marL="4572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marL="4572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2pPr>
      <a:lvl3pPr marL="4572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3pPr>
      <a:lvl4pPr marL="4572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4pPr>
      <a:lvl5pPr marL="457200" indent="-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5pPr>
      <a:lvl6pPr marL="1600200" indent="-812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6pPr>
      <a:lvl7pPr marL="2057400" indent="-812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7pPr>
      <a:lvl8pPr marL="2514600" indent="-812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8pPr>
      <a:lvl9pPr marL="2971800" indent="-812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Section title style</a:t>
            </a:r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477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4CD56C0E-CE70-461F-9C03-D8A7A3958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21" r:id="rId1"/>
    <p:sldLayoutId id="2147487222" r:id="rId2"/>
    <p:sldLayoutId id="2147487223" r:id="rId3"/>
    <p:sldLayoutId id="2147487224" r:id="rId4"/>
    <p:sldLayoutId id="2147487225" r:id="rId5"/>
    <p:sldLayoutId id="2147487226" r:id="rId6"/>
    <p:sldLayoutId id="2147487227" r:id="rId7"/>
    <p:sldLayoutId id="2147487228" r:id="rId8"/>
    <p:sldLayoutId id="2147487229" r:id="rId9"/>
    <p:sldLayoutId id="2147487230" r:id="rId10"/>
    <p:sldLayoutId id="2147487231" r:id="rId11"/>
  </p:sldLayoutIdLst>
  <p:hf hdr="0" ftr="0" dt="0"/>
  <p:txStyles>
    <p:titleStyle>
      <a:lvl1pPr marL="1143000" indent="-812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marL="1143000" indent="-812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2pPr>
      <a:lvl3pPr marL="1143000" indent="-812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3pPr>
      <a:lvl4pPr marL="1143000" indent="-812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4pPr>
      <a:lvl5pPr marL="1143000" indent="-812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5pPr>
      <a:lvl6pPr marL="1600200" indent="-812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6pPr>
      <a:lvl7pPr marL="2057400" indent="-812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7pPr>
      <a:lvl8pPr marL="2514600" indent="-812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8pPr>
      <a:lvl9pPr marL="2971800" indent="-812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J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Section title style</a:t>
            </a:r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477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AB505988-2F03-44F0-9EDD-3540625403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44" r:id="rId1"/>
    <p:sldLayoutId id="2147487245" r:id="rId2"/>
    <p:sldLayoutId id="2147487246" r:id="rId3"/>
    <p:sldLayoutId id="2147487247" r:id="rId4"/>
    <p:sldLayoutId id="2147487248" r:id="rId5"/>
    <p:sldLayoutId id="2147487249" r:id="rId6"/>
    <p:sldLayoutId id="2147487250" r:id="rId7"/>
    <p:sldLayoutId id="2147487251" r:id="rId8"/>
    <p:sldLayoutId id="2147487252" r:id="rId9"/>
    <p:sldLayoutId id="2147487253" r:id="rId10"/>
    <p:sldLayoutId id="2147487254" r:id="rId11"/>
  </p:sldLayoutIdLst>
  <p:hf hdr="0" ftr="0" dt="0"/>
  <p:txStyles>
    <p:titleStyle>
      <a:lvl1pPr marL="1143000" indent="-812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marL="1143000" indent="-812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2pPr>
      <a:lvl3pPr marL="1143000" indent="-812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3pPr>
      <a:lvl4pPr marL="1143000" indent="-812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4pPr>
      <a:lvl5pPr marL="1143000" indent="-812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5pPr>
      <a:lvl6pPr marL="1600200" indent="-812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6pPr>
      <a:lvl7pPr marL="2057400" indent="-812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7pPr>
      <a:lvl8pPr marL="2514600" indent="-812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8pPr>
      <a:lvl9pPr marL="2971800" indent="-812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J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Section title style</a:t>
            </a:r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477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9B13B13-019F-4E61-945B-22EFA23E5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55" r:id="rId1"/>
    <p:sldLayoutId id="2147487256" r:id="rId2"/>
    <p:sldLayoutId id="2147487257" r:id="rId3"/>
    <p:sldLayoutId id="2147487258" r:id="rId4"/>
    <p:sldLayoutId id="2147487259" r:id="rId5"/>
    <p:sldLayoutId id="2147487260" r:id="rId6"/>
    <p:sldLayoutId id="2147487261" r:id="rId7"/>
    <p:sldLayoutId id="2147487262" r:id="rId8"/>
    <p:sldLayoutId id="2147487263" r:id="rId9"/>
    <p:sldLayoutId id="2147487264" r:id="rId10"/>
    <p:sldLayoutId id="2147487265" r:id="rId11"/>
  </p:sldLayoutIdLst>
  <p:hf hdr="0" ftr="0" dt="0"/>
  <p:txStyles>
    <p:titleStyle>
      <a:lvl1pPr marL="1143000" indent="-812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marL="1143000" indent="-812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2pPr>
      <a:lvl3pPr marL="1143000" indent="-812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3pPr>
      <a:lvl4pPr marL="1143000" indent="-812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4pPr>
      <a:lvl5pPr marL="1143000" indent="-812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5pPr>
      <a:lvl6pPr marL="1600200" indent="-812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6pPr>
      <a:lvl7pPr marL="2057400" indent="-812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7pPr>
      <a:lvl8pPr marL="2514600" indent="-812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8pPr>
      <a:lvl9pPr marL="2971800" indent="-812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7543800" cy="1752600"/>
          </a:xfrm>
        </p:spPr>
        <p:txBody>
          <a:bodyPr/>
          <a:lstStyle/>
          <a:p>
            <a:r>
              <a:rPr lang="en-US" dirty="0" smtClean="0"/>
              <a:t>Project Management of Other People’s Stress </a:t>
            </a:r>
            <a:r>
              <a:rPr lang="en-US" sz="1600" dirty="0" smtClean="0"/>
              <a:t>Sean D Barrett, 120CPM, PMP, PMI-ACP</a:t>
            </a:r>
            <a:endParaRPr lang="en-US" sz="1600" dirty="0"/>
          </a:p>
          <a:p>
            <a:r>
              <a:rPr lang="en-US" sz="1600" dirty="0" smtClean="0"/>
              <a:t>http://www.linkedin/in/seandbarrett</a:t>
            </a:r>
          </a:p>
          <a:p>
            <a:r>
              <a:rPr lang="en-US" sz="1600" dirty="0" smtClean="0"/>
              <a:t>sean.barrett@120VC.com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Fight, Flight, Freeze, Fawn, </a:t>
            </a:r>
            <a:r>
              <a:rPr lang="en-US" i="1" dirty="0" err="1" smtClean="0"/>
              <a:t>Fooey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890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</a:t>
            </a:r>
            <a:r>
              <a:rPr lang="en-US" i="1" dirty="0" smtClean="0"/>
              <a:t>Is</a:t>
            </a:r>
            <a:r>
              <a:rPr lang="en-US" dirty="0" smtClean="0"/>
              <a:t> reality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Fight, Flight, Freeze, Fawn, </a:t>
            </a:r>
            <a:r>
              <a:rPr lang="en-US" i="1" dirty="0" err="1" smtClean="0"/>
              <a:t>Fooey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</a:t>
            </a:r>
            <a:r>
              <a:rPr lang="en-US" b="1" i="1" dirty="0" smtClean="0"/>
              <a:t>is</a:t>
            </a:r>
            <a:r>
              <a:rPr lang="en-US" dirty="0" smtClean="0"/>
              <a:t> 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Cool</a:t>
            </a:r>
          </a:p>
          <a:p>
            <a:pPr lvl="1"/>
            <a:r>
              <a:rPr lang="en-US" dirty="0" smtClean="0"/>
              <a:t>Be perceived as </a:t>
            </a:r>
            <a:r>
              <a:rPr lang="en-US" i="1" dirty="0" smtClean="0"/>
              <a:t>creating</a:t>
            </a:r>
            <a:r>
              <a:rPr lang="en-US" dirty="0" smtClean="0"/>
              <a:t> safety — able to handle the risk (“threat”)</a:t>
            </a:r>
          </a:p>
          <a:p>
            <a:pPr lvl="1"/>
            <a:r>
              <a:rPr lang="en-US" dirty="0" smtClean="0"/>
              <a:t>Be perceived as </a:t>
            </a:r>
            <a:r>
              <a:rPr lang="en-US" i="1" dirty="0" smtClean="0"/>
              <a:t>being</a:t>
            </a:r>
            <a:r>
              <a:rPr lang="en-US" dirty="0" smtClean="0"/>
              <a:t> safe </a:t>
            </a:r>
            <a:r>
              <a:rPr lang="en-US" dirty="0"/>
              <a:t>—</a:t>
            </a:r>
            <a:r>
              <a:rPr lang="en-US" dirty="0" smtClean="0"/>
              <a:t> not a </a:t>
            </a:r>
            <a:r>
              <a:rPr lang="en-US" dirty="0"/>
              <a:t>risk (“threat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No Off-the-Record Venting</a:t>
            </a:r>
          </a:p>
          <a:p>
            <a:pPr lvl="1"/>
            <a:r>
              <a:rPr lang="en-US" dirty="0" smtClean="0"/>
              <a:t>Nothing is “off the record” </a:t>
            </a:r>
            <a:r>
              <a:rPr lang="en-US" dirty="0"/>
              <a:t>—</a:t>
            </a:r>
            <a:r>
              <a:rPr lang="en-US" dirty="0" smtClean="0"/>
              <a:t> the </a:t>
            </a:r>
            <a:r>
              <a:rPr lang="en-US" dirty="0" err="1" smtClean="0"/>
              <a:t>mic</a:t>
            </a:r>
            <a:r>
              <a:rPr lang="en-US" dirty="0" smtClean="0"/>
              <a:t> is always live!</a:t>
            </a:r>
          </a:p>
          <a:p>
            <a:pPr lvl="1"/>
            <a:r>
              <a:rPr lang="en-US" dirty="0" smtClean="0"/>
              <a:t>Never allow any doubt that you can handle any risk</a:t>
            </a:r>
          </a:p>
          <a:p>
            <a:r>
              <a:rPr lang="en-US" dirty="0" smtClean="0"/>
              <a:t>Communicate to Lead</a:t>
            </a:r>
          </a:p>
          <a:p>
            <a:pPr lvl="1"/>
            <a:r>
              <a:rPr lang="en-US" dirty="0" smtClean="0"/>
              <a:t>Communicate only to move your project toward 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9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Rule of Reporting: No Jargon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Fight, Flight, Freeze, Fawn, </a:t>
            </a:r>
            <a:r>
              <a:rPr lang="en-US" i="1" dirty="0" err="1" smtClean="0"/>
              <a:t>Fooey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191000"/>
          </a:xfrm>
        </p:spPr>
        <p:txBody>
          <a:bodyPr/>
          <a:lstStyle/>
          <a:p>
            <a:r>
              <a:rPr lang="en-US" dirty="0" smtClean="0"/>
              <a:t>Be Brief</a:t>
            </a:r>
          </a:p>
          <a:p>
            <a:pPr lvl="1"/>
            <a:r>
              <a:rPr lang="en-US" dirty="0" smtClean="0"/>
              <a:t>Project </a:t>
            </a:r>
            <a:r>
              <a:rPr lang="en-US" dirty="0"/>
              <a:t>managers communicate to lead their projects to completion</a:t>
            </a:r>
          </a:p>
          <a:p>
            <a:pPr lvl="1"/>
            <a:r>
              <a:rPr lang="en-US" dirty="0"/>
              <a:t>Any communication that leads to confusion is failed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Be Brilliant</a:t>
            </a:r>
          </a:p>
          <a:p>
            <a:pPr lvl="1"/>
            <a:r>
              <a:rPr lang="en-US" dirty="0" smtClean="0"/>
              <a:t>Use clear business terms, not PM mumbo-jumbo</a:t>
            </a:r>
          </a:p>
          <a:p>
            <a:pPr lvl="1"/>
            <a:r>
              <a:rPr lang="en-US" dirty="0" smtClean="0"/>
              <a:t>If you aren’t measuring it, you aren’t managing it</a:t>
            </a:r>
          </a:p>
          <a:p>
            <a:pPr lvl="1"/>
            <a:r>
              <a:rPr lang="en-US" dirty="0" smtClean="0"/>
              <a:t>Report fact, not feeling</a:t>
            </a:r>
          </a:p>
          <a:p>
            <a:r>
              <a:rPr lang="en-US" dirty="0" smtClean="0"/>
              <a:t>Be Gone</a:t>
            </a:r>
          </a:p>
          <a:p>
            <a:pPr lvl="1"/>
            <a:r>
              <a:rPr lang="en-US" dirty="0" smtClean="0"/>
              <a:t>Chatting with executives is not delivering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9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Jargon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Constraint </a:t>
            </a:r>
          </a:p>
          <a:p>
            <a:r>
              <a:rPr lang="en-US" dirty="0" smtClean="0"/>
              <a:t>Critical Path/Task</a:t>
            </a:r>
          </a:p>
          <a:p>
            <a:r>
              <a:rPr lang="en-US" dirty="0" smtClean="0"/>
              <a:t>Decomposition</a:t>
            </a:r>
          </a:p>
          <a:p>
            <a:r>
              <a:rPr lang="en-US" dirty="0" smtClean="0"/>
              <a:t>Duration/Effort</a:t>
            </a:r>
          </a:p>
          <a:p>
            <a:r>
              <a:rPr lang="en-US" dirty="0"/>
              <a:t>Event chain </a:t>
            </a:r>
            <a:r>
              <a:rPr lang="en-US" dirty="0" smtClean="0"/>
              <a:t>methodology</a:t>
            </a:r>
          </a:p>
          <a:p>
            <a:r>
              <a:rPr lang="en-US" dirty="0" smtClean="0"/>
              <a:t>Float/Slack</a:t>
            </a:r>
          </a:p>
          <a:p>
            <a:r>
              <a:rPr lang="en-US" dirty="0"/>
              <a:t>Lag</a:t>
            </a:r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</a:p>
          <a:p>
            <a:r>
              <a:rPr lang="en-US" dirty="0" smtClean="0"/>
              <a:t>Progressive </a:t>
            </a:r>
            <a:r>
              <a:rPr lang="en-US" dirty="0"/>
              <a:t>Elaboration</a:t>
            </a:r>
          </a:p>
          <a:p>
            <a:r>
              <a:rPr lang="en-US" dirty="0" smtClean="0"/>
              <a:t>Project </a:t>
            </a:r>
            <a:r>
              <a:rPr lang="en-US" dirty="0"/>
              <a:t>Network </a:t>
            </a:r>
            <a:r>
              <a:rPr lang="en-US" dirty="0" smtClean="0"/>
              <a:t>Diagram</a:t>
            </a:r>
            <a:endParaRPr lang="en-US" dirty="0"/>
          </a:p>
          <a:p>
            <a:r>
              <a:rPr lang="en-US" dirty="0" smtClean="0"/>
              <a:t>RA(S)CI Chart</a:t>
            </a:r>
            <a:endParaRPr lang="en-US" dirty="0"/>
          </a:p>
          <a:p>
            <a:r>
              <a:rPr lang="en-US" dirty="0" smtClean="0"/>
              <a:t>RADIO/IRAAD List</a:t>
            </a:r>
          </a:p>
          <a:p>
            <a:r>
              <a:rPr lang="en-US" dirty="0"/>
              <a:t>Wideband </a:t>
            </a:r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Status?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432" r="-902" b="6238"/>
          <a:stretch/>
        </p:blipFill>
        <p:spPr>
          <a:xfrm>
            <a:off x="1921402" y="1737360"/>
            <a:ext cx="5241398" cy="42976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Status?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1828800"/>
            <a:ext cx="5238750" cy="4191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Definitions – Task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Health</a:t>
            </a:r>
          </a:p>
          <a:p>
            <a:pPr lvl="1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 smtClean="0"/>
              <a:t>– Overdue </a:t>
            </a:r>
          </a:p>
          <a:p>
            <a:pPr lvl="2"/>
            <a:r>
              <a:rPr lang="en-US" sz="1600" dirty="0" smtClean="0"/>
              <a:t>Finish Date: </a:t>
            </a:r>
            <a:r>
              <a:rPr lang="en-US" sz="1600" dirty="0"/>
              <a:t>4</a:t>
            </a:r>
            <a:r>
              <a:rPr lang="en-US" sz="1600" dirty="0" smtClean="0"/>
              <a:t> </a:t>
            </a:r>
            <a:r>
              <a:rPr lang="en-US" sz="1600" dirty="0" smtClean="0"/>
              <a:t>May</a:t>
            </a:r>
            <a:endParaRPr lang="en-US" sz="1600" dirty="0" smtClean="0"/>
          </a:p>
          <a:p>
            <a:pPr lvl="2"/>
            <a:r>
              <a:rPr lang="en-US" sz="1600" dirty="0" smtClean="0"/>
              <a:t>Today: </a:t>
            </a:r>
            <a:r>
              <a:rPr lang="en-US" sz="1600" dirty="0"/>
              <a:t>5</a:t>
            </a:r>
            <a:r>
              <a:rPr lang="en-US" sz="1600" dirty="0" smtClean="0"/>
              <a:t> </a:t>
            </a:r>
            <a:r>
              <a:rPr lang="en-US" sz="1600" dirty="0" smtClean="0"/>
              <a:t>May</a:t>
            </a:r>
            <a:endParaRPr lang="en-US" sz="1600" dirty="0" smtClean="0"/>
          </a:p>
          <a:p>
            <a:pPr lvl="2"/>
            <a:r>
              <a:rPr lang="en-US" sz="1600" dirty="0" smtClean="0"/>
              <a:t>(Client’s definition: when you know you will miss go-live)</a:t>
            </a:r>
          </a:p>
          <a:p>
            <a:pPr lvl="1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Yellow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 smtClean="0"/>
              <a:t>– not yet due, but running late</a:t>
            </a:r>
          </a:p>
          <a:p>
            <a:pPr lvl="2"/>
            <a:r>
              <a:rPr lang="en-US" sz="1600" dirty="0" smtClean="0"/>
              <a:t>Start Date: 4 </a:t>
            </a:r>
            <a:r>
              <a:rPr lang="en-US" sz="1600" dirty="0"/>
              <a:t>May– </a:t>
            </a:r>
            <a:r>
              <a:rPr lang="en-US" sz="1600" dirty="0" smtClean="0"/>
              <a:t>Finish Date 6 </a:t>
            </a:r>
            <a:r>
              <a:rPr lang="en-US" sz="1600" dirty="0"/>
              <a:t>May</a:t>
            </a:r>
            <a:endParaRPr lang="en-US" sz="1600" dirty="0" smtClean="0"/>
          </a:p>
          <a:p>
            <a:pPr lvl="2"/>
            <a:r>
              <a:rPr lang="en-US" sz="1600" dirty="0" smtClean="0"/>
              <a:t>Today: 5 </a:t>
            </a:r>
            <a:r>
              <a:rPr lang="en-US" sz="1600" dirty="0"/>
              <a:t>May– </a:t>
            </a:r>
            <a:r>
              <a:rPr lang="en-US" sz="1600" dirty="0" smtClean="0"/>
              <a:t>15% done</a:t>
            </a:r>
          </a:p>
          <a:p>
            <a:pPr lvl="2"/>
            <a:r>
              <a:rPr lang="en-US" sz="1600" dirty="0" smtClean="0"/>
              <a:t>(Client’s definition: when go-live date is in jeopardy)</a:t>
            </a:r>
          </a:p>
          <a:p>
            <a:pPr lvl="1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Green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 smtClean="0"/>
              <a:t>– not Yellow or Red</a:t>
            </a:r>
          </a:p>
          <a:p>
            <a:r>
              <a:rPr lang="en-US" dirty="0" smtClean="0"/>
              <a:t>Project Health</a:t>
            </a:r>
          </a:p>
          <a:p>
            <a:pPr lvl="1"/>
            <a:r>
              <a:rPr lang="en-US" dirty="0" smtClean="0"/>
              <a:t>The health of the worst task … </a:t>
            </a:r>
            <a:br>
              <a:rPr lang="en-US" dirty="0" smtClean="0"/>
            </a:br>
            <a:r>
              <a:rPr lang="en-US" i="1" dirty="0" smtClean="0"/>
              <a:t>that is on the critical path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Quiz: what is the “Critical Path”?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457200">
              <a:buFont typeface="+mj-lt"/>
              <a:buAutoNum type="arabicPeriod"/>
            </a:pPr>
            <a:r>
              <a:rPr lang="en-US" dirty="0" smtClean="0"/>
              <a:t>The list of all tasks considered critical </a:t>
            </a:r>
            <a:br>
              <a:rPr lang="en-US" dirty="0" smtClean="0"/>
            </a:br>
            <a:r>
              <a:rPr lang="en-US" dirty="0" smtClean="0"/>
              <a:t>to the delivery of the project</a:t>
            </a:r>
          </a:p>
          <a:p>
            <a:pPr marL="685800" indent="-457200">
              <a:buFont typeface="+mj-lt"/>
              <a:buAutoNum type="arabicPeriod"/>
            </a:pPr>
            <a:endParaRPr lang="en-US" dirty="0" smtClean="0"/>
          </a:p>
          <a:p>
            <a:pPr marL="6858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sequence of </a:t>
            </a:r>
            <a:r>
              <a:rPr lang="en-US" dirty="0" smtClean="0"/>
              <a:t>scheduled </a:t>
            </a:r>
            <a:r>
              <a:rPr lang="en-US" dirty="0"/>
              <a:t>activities that determines the duration of the </a:t>
            </a:r>
            <a:r>
              <a:rPr lang="en-US" dirty="0" smtClean="0"/>
              <a:t>project</a:t>
            </a:r>
          </a:p>
          <a:p>
            <a:pPr marL="685800" indent="-457200">
              <a:buFont typeface="+mj-lt"/>
              <a:buAutoNum type="arabicPeriod"/>
            </a:pPr>
            <a:endParaRPr lang="en-US" dirty="0" smtClean="0"/>
          </a:p>
          <a:p>
            <a:pPr marL="685800" indent="-457200">
              <a:buFont typeface="+mj-lt"/>
              <a:buAutoNum type="arabicPeriod"/>
            </a:pPr>
            <a:r>
              <a:rPr lang="en-US" dirty="0" smtClean="0"/>
              <a:t>The fastest way to get to the restroom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 and Slack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" y="2305812"/>
            <a:ext cx="7626096" cy="32369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120VC Holdings, Inc. All rights reserved 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8727" r="64689" b="8363"/>
          <a:stretch/>
        </p:blipFill>
        <p:spPr bwMode="auto">
          <a:xfrm>
            <a:off x="4845453" y="3429000"/>
            <a:ext cx="412347" cy="8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3" t="8727" r="5331" b="10545"/>
          <a:stretch/>
        </p:blipFill>
        <p:spPr bwMode="auto">
          <a:xfrm>
            <a:off x="5410200" y="2438400"/>
            <a:ext cx="366493" cy="84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3" t="8727" r="5331" b="10545"/>
          <a:stretch/>
        </p:blipFill>
        <p:spPr bwMode="auto">
          <a:xfrm>
            <a:off x="2209800" y="2429374"/>
            <a:ext cx="366493" cy="84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3" t="8727" r="5331" b="10545"/>
          <a:stretch/>
        </p:blipFill>
        <p:spPr bwMode="auto">
          <a:xfrm>
            <a:off x="8382000" y="3429000"/>
            <a:ext cx="366493" cy="84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02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120VC Holdings, Inc. All rights reserved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39794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http://news.sutterhealth.org/files/2013/05/stress-level-smaller.jpg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57067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6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Do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Fight, Flight, Freeze, Fawn, </a:t>
            </a:r>
            <a:r>
              <a:rPr lang="en-US" i="1" dirty="0" err="1" smtClean="0"/>
              <a:t>Fooey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 — Not What Cannot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accomplished (with time and money)</a:t>
            </a:r>
          </a:p>
          <a:p>
            <a:pPr lvl="1"/>
            <a:r>
              <a:rPr lang="en-US" dirty="0" smtClean="0"/>
              <a:t>I want the Moon. And I want it in seven years.</a:t>
            </a:r>
            <a:br>
              <a:rPr lang="en-US" dirty="0" smtClean="0"/>
            </a:br>
            <a:r>
              <a:rPr lang="en-US" dirty="0" smtClean="0"/>
              <a:t>—Project Sponsor, 12 Sep 1962</a:t>
            </a:r>
          </a:p>
          <a:p>
            <a:pPr lvl="1"/>
            <a:r>
              <a:rPr lang="en-US" dirty="0" smtClean="0"/>
              <a:t>“Roger, Tranquility. We </a:t>
            </a:r>
            <a:r>
              <a:rPr lang="en-US" dirty="0"/>
              <a:t>copy you on the ground. You got a bunch of guys about to turn blue. We're breathing again</a:t>
            </a:r>
            <a:r>
              <a:rPr lang="en-US" dirty="0" smtClean="0"/>
              <a:t>.”</a:t>
            </a:r>
            <a:r>
              <a:rPr lang="en-US" dirty="0"/>
              <a:t> </a:t>
            </a:r>
            <a:r>
              <a:rPr lang="en-US" dirty="0" smtClean="0"/>
              <a:t>—CAPCOM, 20 Jul 1969</a:t>
            </a:r>
          </a:p>
          <a:p>
            <a:r>
              <a:rPr lang="en-US" dirty="0" smtClean="0"/>
              <a:t>Identify obstacles — and their solutions</a:t>
            </a:r>
          </a:p>
          <a:p>
            <a:pPr lvl="1"/>
            <a:r>
              <a:rPr lang="en-US" dirty="0" smtClean="0"/>
              <a:t>Discuss with your team, not your executives</a:t>
            </a:r>
          </a:p>
          <a:p>
            <a:pPr lvl="1"/>
            <a:r>
              <a:rPr lang="en-US" dirty="0" smtClean="0"/>
              <a:t>Project managers are paid to accomplish goals, </a:t>
            </a:r>
            <a:br>
              <a:rPr lang="en-US" dirty="0" smtClean="0"/>
            </a:br>
            <a:r>
              <a:rPr lang="en-US" dirty="0" smtClean="0"/>
              <a:t>not to find reasons they can’t</a:t>
            </a:r>
          </a:p>
          <a:p>
            <a:r>
              <a:rPr lang="en-US" dirty="0" smtClean="0"/>
              <a:t>Communicate only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2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Fight, Flight, Freeze, Fawn, </a:t>
            </a:r>
            <a:r>
              <a:rPr lang="en-US" i="1" dirty="0" err="1" smtClean="0"/>
              <a:t>Fooey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428"/>
          <a:stretch/>
        </p:blipFill>
        <p:spPr>
          <a:xfrm>
            <a:off x="457199" y="704087"/>
            <a:ext cx="8658537" cy="57518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Perpetual </a:t>
            </a:r>
            <a:r>
              <a:rPr lang="en-US" dirty="0" smtClean="0">
                <a:solidFill>
                  <a:schemeClr val="bg1"/>
                </a:solidFill>
              </a:rPr>
              <a:t>Pleistocene: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Our Brains Haven’t Been Upgraded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for Over 200,000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11930" y="1066800"/>
            <a:ext cx="5251069" cy="685800"/>
          </a:xfrm>
        </p:spPr>
        <p:txBody>
          <a:bodyPr/>
          <a:lstStyle/>
          <a:p>
            <a:r>
              <a:rPr lang="en-US" dirty="0" smtClean="0"/>
              <a:t>The Tiger is an Illusion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11930" y="1828800"/>
            <a:ext cx="5251069" cy="4191000"/>
          </a:xfrm>
        </p:spPr>
        <p:txBody>
          <a:bodyPr/>
          <a:lstStyle/>
          <a:p>
            <a:r>
              <a:rPr lang="en-US" dirty="0" smtClean="0"/>
              <a:t>Fear, uncertainty, and doubt are emotionally contagious and make it hard to think</a:t>
            </a:r>
          </a:p>
          <a:p>
            <a:endParaRPr lang="en-US" dirty="0" smtClean="0"/>
          </a:p>
          <a:p>
            <a:r>
              <a:rPr lang="en-US" dirty="0" smtClean="0"/>
              <a:t>Manage </a:t>
            </a:r>
            <a:r>
              <a:rPr lang="en-US" dirty="0"/>
              <a:t>the emotional space of a situation—mirror the attitude you want to </a:t>
            </a:r>
            <a:r>
              <a:rPr lang="en-US" dirty="0" smtClean="0"/>
              <a:t>see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© 2014 120VC Holdings, Inc. All rights reserved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7" b="19217"/>
          <a:stretch/>
        </p:blipFill>
        <p:spPr>
          <a:xfrm>
            <a:off x="457200" y="1066800"/>
            <a:ext cx="305473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13" y="1708263"/>
            <a:ext cx="2317374" cy="34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5105400"/>
            <a:ext cx="7543800" cy="1295400"/>
          </a:xfrm>
        </p:spPr>
        <p:txBody>
          <a:bodyPr/>
          <a:lstStyle/>
          <a:p>
            <a:r>
              <a:rPr lang="en-US" sz="1600" dirty="0" smtClean="0"/>
              <a:t>Sean D Barrett, 120CPM, PMP, PMI-ACP</a:t>
            </a:r>
          </a:p>
          <a:p>
            <a:r>
              <a:rPr lang="en-US" sz="1600" dirty="0" smtClean="0"/>
              <a:t>http://www.linkedin/in/seandbarrett</a:t>
            </a:r>
          </a:p>
          <a:p>
            <a:r>
              <a:rPr lang="en-US" sz="1600" dirty="0" smtClean="0"/>
              <a:t>sean.barrett@120VC.com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95400" y="762001"/>
            <a:ext cx="7467600" cy="3733800"/>
          </a:xfrm>
        </p:spPr>
        <p:txBody>
          <a:bodyPr/>
          <a:lstStyle/>
          <a:p>
            <a:r>
              <a:rPr lang="en-US" sz="3600" dirty="0" smtClean="0"/>
              <a:t>Eliminate Stress by Eliminating Danger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Don’t fight; be calm</a:t>
            </a:r>
            <a:br>
              <a:rPr lang="en-US" sz="2400" dirty="0" smtClean="0"/>
            </a:br>
            <a:r>
              <a:rPr lang="en-US" sz="2400" dirty="0" smtClean="0"/>
              <a:t> Don’t flee; be fearless</a:t>
            </a:r>
            <a:br>
              <a:rPr lang="en-US" sz="2400" dirty="0" smtClean="0"/>
            </a:br>
            <a:r>
              <a:rPr lang="en-US" sz="2400" dirty="0" smtClean="0"/>
              <a:t>  Don’t freeze; be confident</a:t>
            </a:r>
            <a:br>
              <a:rPr lang="en-US" sz="2400" dirty="0" smtClean="0"/>
            </a:br>
            <a:r>
              <a:rPr lang="en-US" sz="2400" dirty="0" smtClean="0"/>
              <a:t>   Don’t fawn; be irreverent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06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3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in Your Head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Fight, Flight, Freeze, Fawn, </a:t>
            </a:r>
            <a:r>
              <a:rPr lang="en-US" i="1" dirty="0" err="1" smtClean="0"/>
              <a:t>Fooey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52800"/>
            <a:ext cx="4857750" cy="2764631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Amygdala Hijack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7924800" cy="1584960"/>
          </a:xfrm>
        </p:spPr>
        <p:txBody>
          <a:bodyPr/>
          <a:lstStyle/>
          <a:p>
            <a:r>
              <a:rPr lang="en-US" dirty="0" smtClean="0"/>
              <a:t>An immediate, overwhelming</a:t>
            </a:r>
            <a:r>
              <a:rPr lang="en-US" dirty="0"/>
              <a:t> emotional response</a:t>
            </a:r>
            <a:r>
              <a:rPr lang="en-US" dirty="0" smtClean="0"/>
              <a:t>, disproportionate to the </a:t>
            </a:r>
            <a:r>
              <a:rPr lang="en-US" dirty="0"/>
              <a:t>actual stimulus because it </a:t>
            </a:r>
            <a:r>
              <a:rPr lang="en-US" dirty="0" smtClean="0"/>
              <a:t>triggered </a:t>
            </a:r>
            <a:r>
              <a:rPr lang="en-US" dirty="0"/>
              <a:t>a </a:t>
            </a:r>
            <a:r>
              <a:rPr lang="en-US" dirty="0" smtClean="0"/>
              <a:t>more </a:t>
            </a:r>
            <a:r>
              <a:rPr lang="en-US" dirty="0"/>
              <a:t>significant emotional </a:t>
            </a:r>
            <a:r>
              <a:rPr lang="en-US" dirty="0" smtClean="0"/>
              <a:t>threat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120VC Holdings, Inc. All rights reserved </a:t>
            </a:r>
            <a:endParaRPr lang="en-US" dirty="0"/>
          </a:p>
        </p:txBody>
      </p:sp>
      <p:sp>
        <p:nvSpPr>
          <p:cNvPr id="2" name="Explosion 1 1"/>
          <p:cNvSpPr/>
          <p:nvPr/>
        </p:nvSpPr>
        <p:spPr bwMode="auto">
          <a:xfrm>
            <a:off x="3962400" y="4800600"/>
            <a:ext cx="228600" cy="228600"/>
          </a:xfrm>
          <a:prstGeom prst="irregularSeal1">
            <a:avLst/>
          </a:prstGeom>
          <a:solidFill>
            <a:srgbClr val="4D4A4D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41400" marR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9850" y="4599801"/>
            <a:ext cx="819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 Narrow" pitchFamily="34" charset="0"/>
              </a:rPr>
              <a:t>Amygdala</a:t>
            </a:r>
            <a:endParaRPr lang="en-US" sz="1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143250" y="3248025"/>
            <a:ext cx="0" cy="0"/>
          </a:xfrm>
          <a:prstGeom prst="line">
            <a:avLst/>
          </a:prstGeom>
          <a:solidFill>
            <a:srgbClr val="4D4A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endCxn id="2" idx="1"/>
          </p:cNvCxnSpPr>
          <p:nvPr/>
        </p:nvCxnSpPr>
        <p:spPr bwMode="auto">
          <a:xfrm>
            <a:off x="3200400" y="4709160"/>
            <a:ext cx="762000" cy="182615"/>
          </a:xfrm>
          <a:prstGeom prst="line">
            <a:avLst/>
          </a:prstGeom>
          <a:solidFill>
            <a:srgbClr val="4D4A4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Explosion 1 9"/>
          <p:cNvSpPr/>
          <p:nvPr/>
        </p:nvSpPr>
        <p:spPr bwMode="auto">
          <a:xfrm>
            <a:off x="4114800" y="4876800"/>
            <a:ext cx="228600" cy="228600"/>
          </a:xfrm>
          <a:prstGeom prst="irregularSeal1">
            <a:avLst/>
          </a:prstGeom>
          <a:solidFill>
            <a:srgbClr val="4D4A4D">
              <a:alpha val="0"/>
            </a:srgb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41400" marR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4876800"/>
            <a:ext cx="1066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  <a:latin typeface="Arial Narrow" pitchFamily="34" charset="0"/>
              </a:rPr>
              <a:t>Hippocampus</a:t>
            </a:r>
            <a:endParaRPr lang="en-US" sz="1200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cxnSp>
        <p:nvCxnSpPr>
          <p:cNvPr id="13" name="Straight Connector 12"/>
          <p:cNvCxnSpPr>
            <a:stCxn id="12" idx="3"/>
            <a:endCxn id="10" idx="1"/>
          </p:cNvCxnSpPr>
          <p:nvPr/>
        </p:nvCxnSpPr>
        <p:spPr bwMode="auto">
          <a:xfrm flipV="1">
            <a:off x="3657601" y="4967975"/>
            <a:ext cx="457199" cy="47325"/>
          </a:xfrm>
          <a:prstGeom prst="line">
            <a:avLst/>
          </a:prstGeom>
          <a:solidFill>
            <a:srgbClr val="4D4A4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2211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</a:t>
            </a:r>
            <a:r>
              <a:rPr lang="en-US" dirty="0" err="1" smtClean="0"/>
              <a:t>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One who tends to think that</a:t>
            </a:r>
          </a:p>
          <a:p>
            <a:pPr lvl="1"/>
            <a:r>
              <a:rPr lang="en-US" dirty="0" smtClean="0"/>
              <a:t>power </a:t>
            </a:r>
            <a:r>
              <a:rPr lang="en-US" dirty="0"/>
              <a:t>and control </a:t>
            </a:r>
            <a:r>
              <a:rPr lang="en-US" dirty="0" smtClean="0"/>
              <a:t>create safety</a:t>
            </a:r>
          </a:p>
          <a:p>
            <a:pPr lvl="1"/>
            <a:r>
              <a:rPr lang="en-US" dirty="0" smtClean="0"/>
              <a:t>perfection creates safety</a:t>
            </a:r>
          </a:p>
          <a:p>
            <a:pPr lvl="1"/>
            <a:r>
              <a:rPr lang="en-US" dirty="0" smtClean="0"/>
              <a:t>solitude creates safety</a:t>
            </a:r>
          </a:p>
          <a:p>
            <a:pPr lvl="1"/>
            <a:r>
              <a:rPr lang="en-US" dirty="0" smtClean="0"/>
              <a:t>surrender creates safety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Is more likely to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Fight!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Flee!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Freeze!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Fawn!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6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Fight, Flight, Freeze, Fawn, </a:t>
            </a:r>
            <a:r>
              <a:rPr lang="en-US" i="1" dirty="0" err="1" smtClean="0"/>
              <a:t>Fooey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Dramatis Personae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Portfolio Manager: Alice</a:t>
            </a:r>
          </a:p>
          <a:p>
            <a:r>
              <a:rPr lang="en-US" dirty="0" smtClean="0"/>
              <a:t>Program Manager: Bruce</a:t>
            </a:r>
          </a:p>
          <a:p>
            <a:r>
              <a:rPr lang="en-US" dirty="0" smtClean="0"/>
              <a:t>Project Manager:   Carol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28600" indent="0" algn="r">
              <a:buNone/>
            </a:pPr>
            <a:r>
              <a:rPr lang="en-US" dirty="0" smtClean="0"/>
              <a:t>There </a:t>
            </a:r>
            <a:r>
              <a:rPr lang="en-US" dirty="0"/>
              <a:t>is no problem so bad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/>
              <a:t>can't make it worse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—Chris Hadfield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120VC Holdings, Inc. All rights reserved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94560"/>
            <a:ext cx="1243013" cy="7715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5029200" y="2423160"/>
            <a:ext cx="91440" cy="91440"/>
          </a:xfrm>
          <a:prstGeom prst="ellipse">
            <a:avLst/>
          </a:prstGeom>
          <a:solidFill>
            <a:srgbClr val="4D4A4D">
              <a:alpha val="0"/>
            </a:srgb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41400" marR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943600" y="2423160"/>
            <a:ext cx="91440" cy="91440"/>
          </a:xfrm>
          <a:prstGeom prst="ellipse">
            <a:avLst/>
          </a:prstGeom>
          <a:solidFill>
            <a:srgbClr val="4D4A4D">
              <a:alpha val="0"/>
            </a:srgb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41400" marR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400800" y="2423160"/>
            <a:ext cx="91440" cy="91440"/>
          </a:xfrm>
          <a:prstGeom prst="ellipse">
            <a:avLst/>
          </a:prstGeom>
          <a:solidFill>
            <a:srgbClr val="4D4A4D">
              <a:alpha val="0"/>
            </a:srgb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41400" marR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858000" y="2423160"/>
            <a:ext cx="91440" cy="91440"/>
          </a:xfrm>
          <a:prstGeom prst="ellipse">
            <a:avLst/>
          </a:prstGeom>
          <a:solidFill>
            <a:srgbClr val="4D4A4D">
              <a:alpha val="0"/>
            </a:srgb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41400" marR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86400" y="2423160"/>
            <a:ext cx="91440" cy="91440"/>
          </a:xfrm>
          <a:prstGeom prst="ellipse">
            <a:avLst/>
          </a:prstGeom>
          <a:solidFill>
            <a:srgbClr val="4D4A4D">
              <a:alpha val="0"/>
            </a:srgb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41400" marR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120VC Holdings, Inc. All rights reserved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1517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http://www.3d-hdwallpaper.com/bulk_images/desktop-hd-saber-tooth-tiger-pics.jpg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6" r="994"/>
          <a:stretch/>
        </p:blipFill>
        <p:spPr>
          <a:xfrm>
            <a:off x="447675" y="685800"/>
            <a:ext cx="8686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r>
              <a:rPr lang="en-US" dirty="0" smtClean="0"/>
              <a:t>PMs Have Charms to Soothe the Wild Exec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1" y="1828799"/>
            <a:ext cx="4040188" cy="346075"/>
          </a:xfrm>
        </p:spPr>
        <p:txBody>
          <a:bodyPr/>
          <a:lstStyle/>
          <a:p>
            <a:r>
              <a:rPr lang="en-US" b="0" i="1" dirty="0" smtClean="0"/>
              <a:t>PMs Must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Avoid triggering an “amygdala hijack”</a:t>
            </a:r>
          </a:p>
          <a:p>
            <a:r>
              <a:rPr lang="en-US" dirty="0" smtClean="0"/>
              <a:t>Lead the executive through the situation</a:t>
            </a:r>
          </a:p>
          <a:p>
            <a:r>
              <a:rPr lang="en-US" dirty="0" smtClean="0"/>
              <a:t>Ensure that decisions are made that will lead to the project’s success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6" y="1828799"/>
            <a:ext cx="4041775" cy="346075"/>
          </a:xfrm>
        </p:spPr>
        <p:txBody>
          <a:bodyPr/>
          <a:lstStyle/>
          <a:p>
            <a:r>
              <a:rPr lang="en-US" b="0" i="1" dirty="0" smtClean="0"/>
              <a:t>To Do That, They Must</a:t>
            </a:r>
            <a:endParaRPr lang="en-US" b="0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Understand </a:t>
            </a:r>
            <a:r>
              <a:rPr lang="en-US" dirty="0"/>
              <a:t>that perception is reality</a:t>
            </a:r>
          </a:p>
          <a:p>
            <a:r>
              <a:rPr lang="en-US" dirty="0"/>
              <a:t>Follow the </a:t>
            </a:r>
            <a:r>
              <a:rPr lang="en-US" dirty="0" smtClean="0"/>
              <a:t>First </a:t>
            </a:r>
            <a:r>
              <a:rPr lang="en-US" dirty="0"/>
              <a:t>Rule of Reporting</a:t>
            </a:r>
          </a:p>
          <a:p>
            <a:r>
              <a:rPr lang="en-US" dirty="0"/>
              <a:t>Take a “Can Do” approach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120VC Holdings, Inc. All rights reserved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0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uiExpand="1" build="p"/>
      <p:bldP spid="6" grpId="0" build="p"/>
      <p:bldP spid="7" grpId="0" uiExpand="1" build="p"/>
    </p:bldLst>
  </p:timing>
</p:sld>
</file>

<file path=ppt/theme/theme1.xml><?xml version="1.0" encoding="utf-8"?>
<a:theme xmlns:a="http://schemas.openxmlformats.org/drawingml/2006/main" name="120VC Powerpoint Template 032813">
  <a:themeElements>
    <a:clrScheme name="Blank Presentatio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D4A4D">
            <a:alpha val="0"/>
          </a:srgbClr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041400" marR="0" indent="-8128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A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41400" marR="0" indent="-8128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A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41400" marR="0" indent="-8128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A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41400" marR="0" indent="-8128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A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41400" marR="0" indent="-8128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A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41400" marR="0" indent="-8128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A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41400" marR="0" indent="-8128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A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41400" marR="0" indent="-8128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A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41400" marR="0" indent="-8128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A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41400" marR="0" indent="-8128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120VC Powerpoint Template 032813</Template>
  <TotalTime>9710</TotalTime>
  <Words>825</Words>
  <Application>Microsoft Office PowerPoint</Application>
  <PresentationFormat>On-screen Show (4:3)</PresentationFormat>
  <Paragraphs>151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120VC Powerpoint Template 032813</vt:lpstr>
      <vt:lpstr>Custom Design</vt:lpstr>
      <vt:lpstr>1_Custom Design</vt:lpstr>
      <vt:lpstr>2_Custom Design</vt:lpstr>
      <vt:lpstr>3_Custom Design</vt:lpstr>
      <vt:lpstr>Fight, Flight, Freeze, Fawn, Fooey</vt:lpstr>
      <vt:lpstr>PowerPoint Presentation</vt:lpstr>
      <vt:lpstr>It’s All in Your Head</vt:lpstr>
      <vt:lpstr>Amygdala Hijack</vt:lpstr>
      <vt:lpstr>Four Fs</vt:lpstr>
      <vt:lpstr>Scenario</vt:lpstr>
      <vt:lpstr>Dramatis Personae</vt:lpstr>
      <vt:lpstr>PowerPoint Presentation</vt:lpstr>
      <vt:lpstr>PMs Have Charms to Soothe the Wild Exec</vt:lpstr>
      <vt:lpstr>Perception Is reality</vt:lpstr>
      <vt:lpstr>Project Management is Risk Management</vt:lpstr>
      <vt:lpstr>The First Rule of Reporting: No Jargon</vt:lpstr>
      <vt:lpstr>Effective Communication</vt:lpstr>
      <vt:lpstr>Project Management Jargon</vt:lpstr>
      <vt:lpstr>What’s Your Status?</vt:lpstr>
      <vt:lpstr>What’s Your Status?</vt:lpstr>
      <vt:lpstr>Health Definitions – Task </vt:lpstr>
      <vt:lpstr>Pop Quiz: what is the “Critical Path”?</vt:lpstr>
      <vt:lpstr>Critical Path and Slack</vt:lpstr>
      <vt:lpstr>Can Do</vt:lpstr>
      <vt:lpstr>What Can Be Done — Not What Cannot</vt:lpstr>
      <vt:lpstr>Summary</vt:lpstr>
      <vt:lpstr>The Perpetual Pleistocene: Our Brains Haven’t Been Upgraded  for Over 200,000 Years</vt:lpstr>
      <vt:lpstr>The Tiger is an Illusion</vt:lpstr>
      <vt:lpstr>PowerPoint Presentation</vt:lpstr>
      <vt:lpstr>Eliminate Stress by Eliminating Danger  Don’t fight; be calm  Don’t flee; be fearless   Don’t freeze; be confident    Don’t fawn; be irreverent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120VC Strategy Plan</dc:title>
  <dc:creator>Jason Scott</dc:creator>
  <cp:lastModifiedBy>Barrett, Sean</cp:lastModifiedBy>
  <cp:revision>253</cp:revision>
  <cp:lastPrinted>2013-10-30T23:08:54Z</cp:lastPrinted>
  <dcterms:created xsi:type="dcterms:W3CDTF">2013-03-28T21:05:13Z</dcterms:created>
  <dcterms:modified xsi:type="dcterms:W3CDTF">2016-05-05T17:50:29Z</dcterms:modified>
</cp:coreProperties>
</file>